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notesMasterIdLst>
    <p:notesMasterId r:id="rId10"/>
  </p:notesMasterIdLst>
  <p:sldIdLst>
    <p:sldId id="262" r:id="rId2"/>
    <p:sldId id="256" r:id="rId3"/>
    <p:sldId id="257" r:id="rId4"/>
    <p:sldId id="258" r:id="rId5"/>
    <p:sldId id="259" r:id="rId6"/>
    <p:sldId id="260" r:id="rId7"/>
    <p:sldId id="261" r:id="rId8"/>
    <p:sldId id="263"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p:scale>
          <a:sx n="76" d="100"/>
          <a:sy n="76" d="100"/>
        </p:scale>
        <p:origin x="-504" y="1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A796E3C-B172-4EF3-B99D-205953AA85E0}" type="datetimeFigureOut">
              <a:rPr lang="en-US" smtClean="0"/>
              <a:t>9/23/2020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C5004F-DE95-4B12-BFA5-5CD747C44EA6}" type="slidenum">
              <a:rPr lang="en-US" smtClean="0"/>
              <a:t>‹#›</a:t>
            </a:fld>
            <a:endParaRPr lang="en-US"/>
          </a:p>
        </p:txBody>
      </p:sp>
    </p:spTree>
    <p:extLst>
      <p:ext uri="{BB962C8B-B14F-4D97-AF65-F5344CB8AC3E}">
        <p14:creationId xmlns:p14="http://schemas.microsoft.com/office/powerpoint/2010/main" val="35201019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Budget variances is the difference</a:t>
            </a:r>
            <a:r>
              <a:rPr lang="en-US" baseline="0" dirty="0" smtClean="0"/>
              <a:t> by the budget and the actual cost incurred. Favorable variances are those that have positive results or leave surplus. On the other hand the unfavorable variances are negative and they are termed are termed as losses in the for-profit organization or deficit for non-for-profit organization (</a:t>
            </a:r>
            <a:r>
              <a:rPr lang="en-US" dirty="0" err="1" smtClean="0"/>
              <a:t>Cicala</a:t>
            </a:r>
            <a:r>
              <a:rPr lang="en-US" dirty="0" smtClean="0"/>
              <a:t>,</a:t>
            </a:r>
            <a:r>
              <a:rPr lang="en-US" baseline="0" dirty="0" smtClean="0"/>
              <a:t> </a:t>
            </a:r>
            <a:r>
              <a:rPr lang="en-US" dirty="0" smtClean="0"/>
              <a:t>2020)</a:t>
            </a:r>
            <a:r>
              <a:rPr lang="en-US" baseline="0" dirty="0" smtClean="0"/>
              <a:t>. In this case the difference between the budget and the actual cost have negative figures which makes the variance unfavorable for Redmond Management Association.</a:t>
            </a:r>
            <a:endParaRPr lang="en-US" dirty="0"/>
          </a:p>
        </p:txBody>
      </p:sp>
      <p:sp>
        <p:nvSpPr>
          <p:cNvPr id="4" name="Slide Number Placeholder 3"/>
          <p:cNvSpPr>
            <a:spLocks noGrp="1"/>
          </p:cNvSpPr>
          <p:nvPr>
            <p:ph type="sldNum" sz="quarter" idx="10"/>
          </p:nvPr>
        </p:nvSpPr>
        <p:spPr/>
        <p:txBody>
          <a:bodyPr/>
          <a:lstStyle/>
          <a:p>
            <a:fld id="{BFC5004F-DE95-4B12-BFA5-5CD747C44EA6}" type="slidenum">
              <a:rPr lang="en-US" smtClean="0"/>
              <a:t>5</a:t>
            </a:fld>
            <a:endParaRPr lang="en-US"/>
          </a:p>
        </p:txBody>
      </p:sp>
    </p:spTree>
    <p:extLst>
      <p:ext uri="{BB962C8B-B14F-4D97-AF65-F5344CB8AC3E}">
        <p14:creationId xmlns:p14="http://schemas.microsoft.com/office/powerpoint/2010/main" val="22463992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Unlike for-profit</a:t>
            </a:r>
            <a:r>
              <a:rPr lang="en-US" baseline="0" dirty="0" smtClean="0"/>
              <a:t> organizations, not-for-profit firms need to ensure that they are able to meet the budget to avoid unfavorable budget variances. In this case, the major concerns is to ensure that there is no deficit created by the actual costs. Ability meet the budget ensure that the organization have financial stability which is key in achieving goals and the mission (</a:t>
            </a:r>
            <a:r>
              <a:rPr lang="en-US" dirty="0" smtClean="0"/>
              <a:t>Sharma</a:t>
            </a:r>
            <a:r>
              <a:rPr lang="en-US" baseline="0" dirty="0" smtClean="0"/>
              <a:t> </a:t>
            </a:r>
            <a:r>
              <a:rPr lang="en-US" dirty="0" smtClean="0"/>
              <a:t>&amp; Frost,</a:t>
            </a:r>
            <a:r>
              <a:rPr lang="en-US" baseline="0" dirty="0" smtClean="0"/>
              <a:t> </a:t>
            </a:r>
            <a:r>
              <a:rPr lang="en-US" dirty="0" smtClean="0"/>
              <a:t>2020).</a:t>
            </a:r>
            <a:endParaRPr lang="en-US" dirty="0"/>
          </a:p>
        </p:txBody>
      </p:sp>
      <p:sp>
        <p:nvSpPr>
          <p:cNvPr id="4" name="Slide Number Placeholder 3"/>
          <p:cNvSpPr>
            <a:spLocks noGrp="1"/>
          </p:cNvSpPr>
          <p:nvPr>
            <p:ph type="sldNum" sz="quarter" idx="10"/>
          </p:nvPr>
        </p:nvSpPr>
        <p:spPr/>
        <p:txBody>
          <a:bodyPr/>
          <a:lstStyle/>
          <a:p>
            <a:fld id="{BFC5004F-DE95-4B12-BFA5-5CD747C44EA6}" type="slidenum">
              <a:rPr lang="en-US" smtClean="0"/>
              <a:t>6</a:t>
            </a:fld>
            <a:endParaRPr lang="en-US"/>
          </a:p>
        </p:txBody>
      </p:sp>
    </p:spTree>
    <p:extLst>
      <p:ext uri="{BB962C8B-B14F-4D97-AF65-F5344CB8AC3E}">
        <p14:creationId xmlns:p14="http://schemas.microsoft.com/office/powerpoint/2010/main" val="22232702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Budget deficit can disrupt the operations</a:t>
            </a:r>
            <a:r>
              <a:rPr lang="en-US" baseline="0" dirty="0" smtClean="0"/>
              <a:t> because when expenses exceed revenue, more fund that were meant for other activities are allocated. For instance, in the case of Redmond Management Association, the Luncheons were allocated </a:t>
            </a:r>
            <a:r>
              <a:rPr lang="en-US" sz="1200" kern="1200" dirty="0" smtClean="0">
                <a:solidFill>
                  <a:schemeClr val="tx1"/>
                </a:solidFill>
                <a:effectLst/>
                <a:latin typeface="+mn-lt"/>
                <a:ea typeface="+mn-ea"/>
                <a:cs typeface="+mn-cs"/>
              </a:rPr>
              <a:t>$25,290 but the actual cost ended up $ 31,090. That gave a huge deficit and the allocation of that fund would</a:t>
            </a:r>
            <a:r>
              <a:rPr lang="en-US" sz="1200" kern="1200" baseline="0" dirty="0" smtClean="0">
                <a:solidFill>
                  <a:schemeClr val="tx1"/>
                </a:solidFill>
                <a:effectLst/>
                <a:latin typeface="+mn-lt"/>
                <a:ea typeface="+mn-ea"/>
                <a:cs typeface="+mn-cs"/>
              </a:rPr>
              <a:t> have used in other activities. To prevent such disruption of cash allocation and flow, it is important to set priorities and only consider key activities that help achieve the organization goals and objectives. After a budget is done, it is important to review to understand the costs that can be reduced or ensure that budget is realistic. Lastly, during the implementation of future events, close monitoring and sticking to the master budget.</a:t>
            </a:r>
            <a:endParaRPr lang="en-US" dirty="0"/>
          </a:p>
        </p:txBody>
      </p:sp>
      <p:sp>
        <p:nvSpPr>
          <p:cNvPr id="4" name="Slide Number Placeholder 3"/>
          <p:cNvSpPr>
            <a:spLocks noGrp="1"/>
          </p:cNvSpPr>
          <p:nvPr>
            <p:ph type="sldNum" sz="quarter" idx="10"/>
          </p:nvPr>
        </p:nvSpPr>
        <p:spPr/>
        <p:txBody>
          <a:bodyPr/>
          <a:lstStyle/>
          <a:p>
            <a:fld id="{BFC5004F-DE95-4B12-BFA5-5CD747C44EA6}" type="slidenum">
              <a:rPr lang="en-US" smtClean="0"/>
              <a:t>7</a:t>
            </a:fld>
            <a:endParaRPr lang="en-US"/>
          </a:p>
        </p:txBody>
      </p:sp>
    </p:spTree>
    <p:extLst>
      <p:ext uri="{BB962C8B-B14F-4D97-AF65-F5344CB8AC3E}">
        <p14:creationId xmlns:p14="http://schemas.microsoft.com/office/powerpoint/2010/main" val="12473354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562707" y="1371600"/>
            <a:ext cx="109728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20EA60D4-C286-4844-9665-5AB265040A54}" type="datetimeFigureOut">
              <a:rPr lang="en-US" smtClean="0"/>
              <a:t>9/23/2020</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E600FF7B-EEC0-4AD0-97D0-B8C151D029EC}" type="slidenum">
              <a:rPr lang="en-US" smtClean="0"/>
              <a:t>‹#›</a:t>
            </a:fld>
            <a:endParaRPr lang="en-US"/>
          </a:p>
        </p:txBody>
      </p:sp>
      <p:sp>
        <p:nvSpPr>
          <p:cNvPr id="9" name="Subtitle 8"/>
          <p:cNvSpPr>
            <a:spLocks noGrp="1"/>
          </p:cNvSpPr>
          <p:nvPr>
            <p:ph type="subTitle" idx="1"/>
          </p:nvPr>
        </p:nvSpPr>
        <p:spPr>
          <a:xfrm>
            <a:off x="1828800" y="3331698"/>
            <a:ext cx="85344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0EA60D4-C286-4844-9665-5AB265040A54}" type="datetimeFigureOut">
              <a:rPr lang="en-US" smtClean="0"/>
              <a:t>9/23/2020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00FF7B-EEC0-4AD0-97D0-B8C151D029EC}"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33600" y="609600"/>
            <a:ext cx="94488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133600" y="2507786"/>
            <a:ext cx="94488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20EA60D4-C286-4844-9665-5AB265040A54}" type="datetimeFigureOut">
              <a:rPr lang="en-US" smtClean="0"/>
              <a:t>9/23/2020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566400" y="6416676"/>
            <a:ext cx="1016000" cy="365125"/>
          </a:xfrm>
        </p:spPr>
        <p:txBody>
          <a:bodyPr/>
          <a:lstStyle/>
          <a:p>
            <a:fld id="{E600FF7B-EEC0-4AD0-97D0-B8C151D029EC}"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609600" y="1600201"/>
            <a:ext cx="53848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6197600" y="1600201"/>
            <a:ext cx="53848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0EA60D4-C286-4844-9665-5AB265040A54}" type="datetimeFigureOut">
              <a:rPr lang="en-US" smtClean="0"/>
              <a:t>9/23/2020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00FF7B-EEC0-4AD0-97D0-B8C151D029EC}"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109728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09600" y="1535113"/>
            <a:ext cx="5386917"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6193368" y="1535113"/>
            <a:ext cx="5389033"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9600" y="2362201"/>
            <a:ext cx="5386917"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6193368" y="2362201"/>
            <a:ext cx="5389033"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20EA60D4-C286-4844-9665-5AB265040A54}" type="datetimeFigureOut">
              <a:rPr lang="en-US" smtClean="0"/>
              <a:t>9/23/2020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600FF7B-EEC0-4AD0-97D0-B8C151D029EC}"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20EA60D4-C286-4844-9665-5AB265040A54}" type="datetimeFigureOut">
              <a:rPr lang="en-US" smtClean="0"/>
              <a:t>9/23/2020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600FF7B-EEC0-4AD0-97D0-B8C151D029EC}"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0EA60D4-C286-4844-9665-5AB265040A54}" type="datetimeFigureOut">
              <a:rPr lang="en-US" smtClean="0"/>
              <a:t>9/23/2020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600FF7B-EEC0-4AD0-97D0-B8C151D029EC}"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09601" y="1524001"/>
            <a:ext cx="4011084"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766733" y="273051"/>
            <a:ext cx="6815667"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0EA60D4-C286-4844-9665-5AB265040A54}" type="datetimeFigureOut">
              <a:rPr lang="en-US" smtClean="0"/>
              <a:t>9/23/2020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00FF7B-EEC0-4AD0-97D0-B8C151D029EC}"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438400" y="609600"/>
            <a:ext cx="73152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2438400" y="1831975"/>
            <a:ext cx="73152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2438400" y="1166787"/>
            <a:ext cx="73152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20EA60D4-C286-4844-9665-5AB265040A54}" type="datetimeFigureOut">
              <a:rPr lang="en-US" smtClean="0"/>
              <a:t>9/23/2020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00FF7B-EEC0-4AD0-97D0-B8C151D029EC}"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0EA60D4-C286-4844-9665-5AB265040A54}" type="datetimeFigureOut">
              <a:rPr lang="en-US" smtClean="0"/>
              <a:t>9/23/2020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00FF7B-EEC0-4AD0-97D0-B8C151D029EC}"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0EA60D4-C286-4844-9665-5AB265040A54}" type="datetimeFigureOut">
              <a:rPr lang="en-US" smtClean="0"/>
              <a:t>9/23/2020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00FF7B-EEC0-4AD0-97D0-B8C151D029EC}"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74638"/>
            <a:ext cx="109728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09600" y="1600200"/>
            <a:ext cx="109728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 y="6416676"/>
            <a:ext cx="28448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20EA60D4-C286-4844-9665-5AB265040A54}" type="datetimeFigureOut">
              <a:rPr lang="en-US" smtClean="0"/>
              <a:t>9/23/2020</a:t>
            </a:fld>
            <a:endParaRPr lang="en-US"/>
          </a:p>
        </p:txBody>
      </p:sp>
      <p:sp>
        <p:nvSpPr>
          <p:cNvPr id="3" name="Footer Placeholder 2"/>
          <p:cNvSpPr>
            <a:spLocks noGrp="1"/>
          </p:cNvSpPr>
          <p:nvPr>
            <p:ph type="ftr" sz="quarter" idx="3"/>
          </p:nvPr>
        </p:nvSpPr>
        <p:spPr>
          <a:xfrm>
            <a:off x="4165600" y="6416676"/>
            <a:ext cx="38608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10566400" y="6416676"/>
            <a:ext cx="1016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E600FF7B-EEC0-4AD0-97D0-B8C151D029EC}"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1661780"/>
          </a:xfrm>
        </p:spPr>
        <p:txBody>
          <a:bodyPr/>
          <a:lstStyle/>
          <a:p>
            <a:r>
              <a:rPr lang="en-US" dirty="0" smtClean="0"/>
              <a:t>Managerial Accounting</a:t>
            </a:r>
            <a:endParaRPr lang="en-US" dirty="0"/>
          </a:p>
        </p:txBody>
      </p:sp>
      <p:sp>
        <p:nvSpPr>
          <p:cNvPr id="3" name="Subtitle 2"/>
          <p:cNvSpPr>
            <a:spLocks noGrp="1"/>
          </p:cNvSpPr>
          <p:nvPr>
            <p:ph type="subTitle" idx="1"/>
          </p:nvPr>
        </p:nvSpPr>
        <p:spPr>
          <a:xfrm>
            <a:off x="1524000" y="3057099"/>
            <a:ext cx="9144000" cy="2200701"/>
          </a:xfrm>
        </p:spPr>
        <p:txBody>
          <a:bodyPr/>
          <a:lstStyle/>
          <a:p>
            <a:r>
              <a:rPr lang="en-US" dirty="0" smtClean="0"/>
              <a:t>Name</a:t>
            </a:r>
          </a:p>
          <a:p>
            <a:r>
              <a:rPr lang="en-US" dirty="0" smtClean="0"/>
              <a:t>Author’s Name</a:t>
            </a:r>
          </a:p>
          <a:p>
            <a:r>
              <a:rPr lang="en-US" smtClean="0"/>
              <a:t>Date</a:t>
            </a:r>
            <a:endParaRPr lang="en-US" dirty="0"/>
          </a:p>
        </p:txBody>
      </p:sp>
    </p:spTree>
    <p:extLst>
      <p:ext uri="{BB962C8B-B14F-4D97-AF65-F5344CB8AC3E}">
        <p14:creationId xmlns:p14="http://schemas.microsoft.com/office/powerpoint/2010/main" val="40233457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864786"/>
            <a:ext cx="9144000" cy="1041287"/>
          </a:xfrm>
        </p:spPr>
        <p:txBody>
          <a:bodyPr/>
          <a:lstStyle/>
          <a:p>
            <a:r>
              <a:rPr lang="en-US" dirty="0" smtClean="0"/>
              <a:t>Sales Volume Variance</a:t>
            </a:r>
            <a:endParaRPr lang="en-US" dirty="0"/>
          </a:p>
        </p:txBody>
      </p:sp>
      <p:sp>
        <p:nvSpPr>
          <p:cNvPr id="3" name="Subtitle 2"/>
          <p:cNvSpPr>
            <a:spLocks noGrp="1"/>
          </p:cNvSpPr>
          <p:nvPr>
            <p:ph type="subTitle" idx="1"/>
          </p:nvPr>
        </p:nvSpPr>
        <p:spPr>
          <a:xfrm>
            <a:off x="1781577" y="2150772"/>
            <a:ext cx="9144000" cy="3351727"/>
          </a:xfrm>
        </p:spPr>
        <p:txBody>
          <a:bodyPr>
            <a:normAutofit fontScale="77500" lnSpcReduction="20000"/>
          </a:bodyPr>
          <a:lstStyle/>
          <a:p>
            <a:pPr algn="l"/>
            <a:r>
              <a:rPr lang="en-US" dirty="0" smtClean="0"/>
              <a:t>Sales volume Variance</a:t>
            </a:r>
          </a:p>
          <a:p>
            <a:pPr algn="l"/>
            <a:r>
              <a:rPr lang="en-US" dirty="0" smtClean="0"/>
              <a:t>(Flexible </a:t>
            </a:r>
            <a:r>
              <a:rPr lang="en-US" dirty="0"/>
              <a:t>units sold - Budgeted units sold) x Budgeted price per unit. = Sales volume </a:t>
            </a:r>
            <a:r>
              <a:rPr lang="en-US" dirty="0" smtClean="0"/>
              <a:t>variance</a:t>
            </a:r>
          </a:p>
          <a:p>
            <a:pPr algn="l"/>
            <a:r>
              <a:rPr lang="en-US" dirty="0" smtClean="0"/>
              <a:t>(1620-1400)*$14.50=$ 3190</a:t>
            </a:r>
          </a:p>
          <a:p>
            <a:pPr algn="l"/>
            <a:r>
              <a:rPr lang="en-US" dirty="0" smtClean="0"/>
              <a:t>The sales volume variance between the master budget and the flexible budget was $ 3190</a:t>
            </a:r>
          </a:p>
          <a:p>
            <a:pPr algn="l"/>
            <a:r>
              <a:rPr lang="en-US" dirty="0" smtClean="0"/>
              <a:t>That means that expected sales increased from the previous budgeted unit resulting to a variance.</a:t>
            </a:r>
          </a:p>
          <a:p>
            <a:pPr algn="l"/>
            <a:r>
              <a:rPr lang="en-US" dirty="0" smtClean="0"/>
              <a:t>Therefore, the sale volume, variable cost  and flexible variance are positive which means that they are </a:t>
            </a:r>
            <a:r>
              <a:rPr lang="en-US" dirty="0" err="1" smtClean="0"/>
              <a:t>favourable</a:t>
            </a:r>
            <a:r>
              <a:rPr lang="en-US" dirty="0" smtClean="0"/>
              <a:t> budget variances.</a:t>
            </a:r>
          </a:p>
          <a:p>
            <a:pPr algn="l"/>
            <a:endParaRPr lang="en-US" dirty="0"/>
          </a:p>
        </p:txBody>
      </p:sp>
    </p:spTree>
    <p:extLst>
      <p:ext uri="{BB962C8B-B14F-4D97-AF65-F5344CB8AC3E}">
        <p14:creationId xmlns:p14="http://schemas.microsoft.com/office/powerpoint/2010/main" val="37646853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Variable </a:t>
            </a:r>
            <a:r>
              <a:rPr lang="en-US" dirty="0"/>
              <a:t>C</a:t>
            </a:r>
            <a:r>
              <a:rPr lang="en-US" dirty="0" smtClean="0"/>
              <a:t>ost Variance</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Variable cost variance= Flexible variable cost-budgeted variable cost</a:t>
            </a:r>
          </a:p>
          <a:p>
            <a:pPr marL="0" indent="0">
              <a:buNone/>
            </a:pPr>
            <a:r>
              <a:rPr lang="en-US" dirty="0" smtClean="0"/>
              <a:t>(25,450)-(21770)=$ 3680</a:t>
            </a:r>
          </a:p>
          <a:p>
            <a:pPr marL="0" indent="0">
              <a:buNone/>
            </a:pPr>
            <a:r>
              <a:rPr lang="en-US" dirty="0" smtClean="0"/>
              <a:t>According to the master budget, the two major variable costs that is </a:t>
            </a:r>
            <a:r>
              <a:rPr lang="en-US" dirty="0"/>
              <a:t>t</a:t>
            </a:r>
            <a:r>
              <a:rPr lang="en-US" dirty="0" smtClean="0"/>
              <a:t>he meals and postage, changed where units sold rose to 1620 from 1400 and the number of people getting the mail rose by 1000 members.</a:t>
            </a:r>
          </a:p>
          <a:p>
            <a:pPr marL="0" indent="0">
              <a:buNone/>
            </a:pPr>
            <a:r>
              <a:rPr lang="en-US" dirty="0" smtClean="0"/>
              <a:t>The changes in the variable costs deviated the master budget on variable costs with$ 3680.</a:t>
            </a:r>
          </a:p>
          <a:p>
            <a:pPr marL="0" indent="0">
              <a:buNone/>
            </a:pPr>
            <a:endParaRPr lang="en-US" dirty="0"/>
          </a:p>
        </p:txBody>
      </p:sp>
    </p:spTree>
    <p:extLst>
      <p:ext uri="{BB962C8B-B14F-4D97-AF65-F5344CB8AC3E}">
        <p14:creationId xmlns:p14="http://schemas.microsoft.com/office/powerpoint/2010/main" val="2638870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Flexible Variance</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The flexible budget for meals was $ 23,490.</a:t>
            </a:r>
          </a:p>
          <a:p>
            <a:pPr marL="0" indent="0">
              <a:buNone/>
            </a:pPr>
            <a:r>
              <a:rPr lang="en-US" dirty="0" smtClean="0"/>
              <a:t>The actual cost incurred on meals increased to $ 25,110.</a:t>
            </a:r>
          </a:p>
          <a:p>
            <a:pPr marL="0" indent="0">
              <a:buNone/>
            </a:pPr>
            <a:r>
              <a:rPr lang="en-US" dirty="0" smtClean="0"/>
              <a:t>The increase between the flexible and the actual cost was as a result of including a dessert to the menu.</a:t>
            </a:r>
          </a:p>
          <a:p>
            <a:pPr marL="0" indent="0">
              <a:buNone/>
            </a:pPr>
            <a:r>
              <a:rPr lang="en-US" dirty="0" smtClean="0"/>
              <a:t>The amount allocated for the event was </a:t>
            </a:r>
            <a:r>
              <a:rPr lang="en-US" dirty="0"/>
              <a:t>$</a:t>
            </a:r>
            <a:r>
              <a:rPr lang="en-US" dirty="0" smtClean="0"/>
              <a:t>25,290 and the flexible budget gave a budget deficit of $ 4,180.</a:t>
            </a:r>
          </a:p>
          <a:p>
            <a:pPr marL="0" indent="0">
              <a:buNone/>
            </a:pPr>
            <a:r>
              <a:rPr lang="en-US" dirty="0" smtClean="0"/>
              <a:t>The actual cost incurred gave a budget deficit of </a:t>
            </a:r>
            <a:r>
              <a:rPr lang="en-US" dirty="0"/>
              <a:t>$ </a:t>
            </a:r>
            <a:r>
              <a:rPr lang="en-US" dirty="0" smtClean="0"/>
              <a:t>5,800.</a:t>
            </a:r>
          </a:p>
          <a:p>
            <a:pPr marL="0" indent="0">
              <a:buNone/>
            </a:pPr>
            <a:r>
              <a:rPr lang="en-US" dirty="0" smtClean="0"/>
              <a:t>So, the flexible variance between the flexible budget and the actual costs incurred was $1620.</a:t>
            </a:r>
          </a:p>
          <a:p>
            <a:pPr marL="0" indent="0">
              <a:buNone/>
            </a:pPr>
            <a:endParaRPr lang="en-US" dirty="0" smtClean="0"/>
          </a:p>
          <a:p>
            <a:pPr marL="0" indent="0">
              <a:buNone/>
            </a:pPr>
            <a:endParaRPr lang="en-US" dirty="0" smtClean="0"/>
          </a:p>
          <a:p>
            <a:pPr marL="0" indent="0">
              <a:buNone/>
            </a:pPr>
            <a:endParaRPr lang="en-US" dirty="0"/>
          </a:p>
        </p:txBody>
      </p:sp>
    </p:spTree>
    <p:extLst>
      <p:ext uri="{BB962C8B-B14F-4D97-AF65-F5344CB8AC3E}">
        <p14:creationId xmlns:p14="http://schemas.microsoft.com/office/powerpoint/2010/main" val="20472886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Favorable or Unfavorable budget variances</a:t>
            </a:r>
            <a:endParaRPr lang="en-US" dirty="0"/>
          </a:p>
        </p:txBody>
      </p:sp>
      <p:sp>
        <p:nvSpPr>
          <p:cNvPr id="3" name="Content Placeholder 2"/>
          <p:cNvSpPr>
            <a:spLocks noGrp="1"/>
          </p:cNvSpPr>
          <p:nvPr>
            <p:ph idx="1"/>
          </p:nvPr>
        </p:nvSpPr>
        <p:spPr/>
        <p:txBody>
          <a:bodyPr/>
          <a:lstStyle/>
          <a:p>
            <a:pPr marL="0" indent="0">
              <a:buNone/>
            </a:pPr>
            <a:r>
              <a:rPr lang="en-US" dirty="0" smtClean="0"/>
              <a:t>A favorable budget variance are gains , surplus or positive variances.</a:t>
            </a:r>
          </a:p>
          <a:p>
            <a:pPr marL="0" indent="0">
              <a:buNone/>
            </a:pPr>
            <a:r>
              <a:rPr lang="en-US" dirty="0" smtClean="0"/>
              <a:t>On the other hand unfavorable variances are losses, deficits or negative variances.</a:t>
            </a:r>
          </a:p>
          <a:p>
            <a:pPr marL="0" indent="0">
              <a:buNone/>
            </a:pPr>
            <a:r>
              <a:rPr lang="en-US" dirty="0" smtClean="0"/>
              <a:t>In this case, the variance between the budget and the actual cost is (25,290 -31,090=-5800).</a:t>
            </a:r>
          </a:p>
          <a:p>
            <a:pPr marL="0" indent="0">
              <a:buNone/>
            </a:pPr>
            <a:r>
              <a:rPr lang="en-US" dirty="0" smtClean="0"/>
              <a:t>So, the master budget and the actual results gave a negative variance making it unfavorable for the organization.</a:t>
            </a:r>
          </a:p>
          <a:p>
            <a:pPr marL="0" indent="0">
              <a:buNone/>
            </a:pPr>
            <a:endParaRPr lang="en-US" dirty="0" smtClean="0"/>
          </a:p>
          <a:p>
            <a:pPr marL="0" indent="0">
              <a:buNone/>
            </a:pPr>
            <a:endParaRPr lang="en-US" dirty="0"/>
          </a:p>
        </p:txBody>
      </p:sp>
    </p:spTree>
    <p:extLst>
      <p:ext uri="{BB962C8B-B14F-4D97-AF65-F5344CB8AC3E}">
        <p14:creationId xmlns:p14="http://schemas.microsoft.com/office/powerpoint/2010/main" val="7996944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Concerns with meeting the budget</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In a not-for-government organization budgeting is important since it determine the source of revenue and expenditure of the income.</a:t>
            </a:r>
          </a:p>
          <a:p>
            <a:pPr marL="0" indent="0">
              <a:buNone/>
            </a:pPr>
            <a:r>
              <a:rPr lang="en-US" dirty="0" smtClean="0"/>
              <a:t>The reasons why the organization need to meet the budget;</a:t>
            </a:r>
          </a:p>
          <a:p>
            <a:r>
              <a:rPr lang="en-US" dirty="0" smtClean="0"/>
              <a:t>To avoid deficit.</a:t>
            </a:r>
          </a:p>
          <a:p>
            <a:r>
              <a:rPr lang="en-US" dirty="0" smtClean="0"/>
              <a:t>In case of huge deficits, it can disrupt the cash flows.</a:t>
            </a:r>
          </a:p>
          <a:p>
            <a:r>
              <a:rPr lang="en-US" dirty="0" smtClean="0"/>
              <a:t>To ensure financial sustainability and health within the organization.</a:t>
            </a:r>
          </a:p>
          <a:p>
            <a:r>
              <a:rPr lang="en-US" dirty="0" smtClean="0"/>
              <a:t>To achieve the goals and the mission </a:t>
            </a:r>
          </a:p>
          <a:p>
            <a:pPr marL="0" indent="0">
              <a:buNone/>
            </a:pPr>
            <a:endParaRPr lang="en-US" dirty="0" smtClean="0"/>
          </a:p>
        </p:txBody>
      </p:sp>
    </p:spTree>
    <p:extLst>
      <p:ext uri="{BB962C8B-B14F-4D97-AF65-F5344CB8AC3E}">
        <p14:creationId xmlns:p14="http://schemas.microsoft.com/office/powerpoint/2010/main" val="42296169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Recommendations</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In future, to ensure that the variances and the budget deficits are not witnessed, </a:t>
            </a:r>
          </a:p>
          <a:p>
            <a:r>
              <a:rPr lang="en-US" dirty="0" smtClean="0"/>
              <a:t>It is important to set priorities and avoid fantasy while developing a budget.</a:t>
            </a:r>
          </a:p>
          <a:p>
            <a:r>
              <a:rPr lang="en-US" dirty="0" smtClean="0"/>
              <a:t>Also, before the actual implementation of luncheons, review of the budget and its process can be reviewed.</a:t>
            </a:r>
          </a:p>
          <a:p>
            <a:r>
              <a:rPr lang="en-US" dirty="0" smtClean="0"/>
              <a:t>Ensure close monitoring and sticking to the budget.</a:t>
            </a:r>
          </a:p>
        </p:txBody>
      </p:sp>
    </p:spTree>
    <p:extLst>
      <p:ext uri="{BB962C8B-B14F-4D97-AF65-F5344CB8AC3E}">
        <p14:creationId xmlns:p14="http://schemas.microsoft.com/office/powerpoint/2010/main" val="18958285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References </a:t>
            </a:r>
            <a:endParaRPr lang="en-US"/>
          </a:p>
        </p:txBody>
      </p:sp>
      <p:sp>
        <p:nvSpPr>
          <p:cNvPr id="3" name="Content Placeholder 2"/>
          <p:cNvSpPr>
            <a:spLocks noGrp="1"/>
          </p:cNvSpPr>
          <p:nvPr>
            <p:ph idx="1"/>
          </p:nvPr>
        </p:nvSpPr>
        <p:spPr/>
        <p:txBody>
          <a:bodyPr/>
          <a:lstStyle/>
          <a:p>
            <a:pPr marL="0" indent="0">
              <a:buNone/>
            </a:pPr>
            <a:r>
              <a:rPr lang="en-US" dirty="0" err="1"/>
              <a:t>Cicala</a:t>
            </a:r>
            <a:r>
              <a:rPr lang="en-US" dirty="0"/>
              <a:t>, G. (2020). Variance Analysis, Plan Revision, and Project Communication. In </a:t>
            </a:r>
            <a:r>
              <a:rPr lang="en-US" i="1" dirty="0"/>
              <a:t>The Project Managers Guide to Microsoft Project 2019</a:t>
            </a:r>
            <a:r>
              <a:rPr lang="en-US" dirty="0"/>
              <a:t> (pp. 517-536). </a:t>
            </a:r>
            <a:r>
              <a:rPr lang="en-US" dirty="0" err="1"/>
              <a:t>Apress</a:t>
            </a:r>
            <a:r>
              <a:rPr lang="en-US" dirty="0"/>
              <a:t>, Berkeley, CA</a:t>
            </a:r>
            <a:r>
              <a:rPr lang="en-US" dirty="0" smtClean="0"/>
              <a:t>.</a:t>
            </a:r>
          </a:p>
          <a:p>
            <a:pPr marL="0" indent="0">
              <a:buNone/>
            </a:pPr>
            <a:r>
              <a:rPr lang="en-US" dirty="0"/>
              <a:t>Sharma, U., &amp; Frost, D. (2020, June). Social capital and the budgeting process: a study of three </a:t>
            </a:r>
            <a:r>
              <a:rPr lang="en-US" dirty="0" err="1"/>
              <a:t>organisations</a:t>
            </a:r>
            <a:r>
              <a:rPr lang="en-US" dirty="0"/>
              <a:t>. In </a:t>
            </a:r>
            <a:r>
              <a:rPr lang="en-US" i="1" dirty="0"/>
              <a:t>Accounting Forum</a:t>
            </a:r>
            <a:r>
              <a:rPr lang="en-US" dirty="0"/>
              <a:t> (pp. 1-22). Routledge.</a:t>
            </a:r>
            <a:endParaRPr lang="en-US" dirty="0" smtClean="0"/>
          </a:p>
          <a:p>
            <a:pPr marL="0" indent="0">
              <a:buNone/>
            </a:pPr>
            <a:endParaRPr lang="en-US" dirty="0"/>
          </a:p>
        </p:txBody>
      </p:sp>
    </p:spTree>
    <p:extLst>
      <p:ext uri="{BB962C8B-B14F-4D97-AF65-F5344CB8AC3E}">
        <p14:creationId xmlns:p14="http://schemas.microsoft.com/office/powerpoint/2010/main" val="355539060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Apex</Template>
  <TotalTime>232</TotalTime>
  <Words>715</Words>
  <Application>Microsoft Office PowerPoint</Application>
  <PresentationFormat>Custom</PresentationFormat>
  <Paragraphs>50</Paragraphs>
  <Slides>8</Slides>
  <Notes>3</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Apex</vt:lpstr>
      <vt:lpstr>Managerial Accounting</vt:lpstr>
      <vt:lpstr>Sales Volume Variance</vt:lpstr>
      <vt:lpstr>Variable Cost Variance</vt:lpstr>
      <vt:lpstr>Flexible Variance</vt:lpstr>
      <vt:lpstr>Favorable or Unfavorable budget variances</vt:lpstr>
      <vt:lpstr>Concerns with meeting the budget</vt:lpstr>
      <vt:lpstr>Recommendations</vt:lpstr>
      <vt:lpstr>References </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Variance</dc:title>
  <dc:creator>Microsoft</dc:creator>
  <cp:lastModifiedBy>hp</cp:lastModifiedBy>
  <cp:revision>21</cp:revision>
  <dcterms:created xsi:type="dcterms:W3CDTF">2020-09-23T09:46:36Z</dcterms:created>
  <dcterms:modified xsi:type="dcterms:W3CDTF">2020-09-23T13:43:06Z</dcterms:modified>
</cp:coreProperties>
</file>